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24" r:id="rId5"/>
    <p:sldId id="2469" r:id="rId6"/>
    <p:sldId id="2523" r:id="rId7"/>
    <p:sldId id="252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74"/>
  </p:normalViewPr>
  <p:slideViewPr>
    <p:cSldViewPr snapToGrid="0" snapToObjects="1" showGuides="1">
      <p:cViewPr>
        <p:scale>
          <a:sx n="75" d="100"/>
          <a:sy n="75" d="100"/>
        </p:scale>
        <p:origin x="974" y="278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png>
</file>

<file path=ppt/media/image11.tmp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664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987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183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9BF2D20-DAE2-42DC-9AB8-77B7B38D7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11353800 w 11353800"/>
              <a:gd name="connsiteY5" fmla="*/ 0 h 5791201"/>
              <a:gd name="connsiteX6" fmla="*/ 11353800 w 11353800"/>
              <a:gd name="connsiteY6" fmla="*/ 5791200 h 5791201"/>
              <a:gd name="connsiteX7" fmla="*/ 6662737 w 11353800"/>
              <a:gd name="connsiteY7" fmla="*/ 5791200 h 5791201"/>
              <a:gd name="connsiteX8" fmla="*/ 6662737 w 11353800"/>
              <a:gd name="connsiteY8" fmla="*/ 2531373 h 5791201"/>
              <a:gd name="connsiteX9" fmla="*/ 1 w 11353800"/>
              <a:gd name="connsiteY9" fmla="*/ 2531373 h 5791201"/>
              <a:gd name="connsiteX10" fmla="*/ 1 w 11353800"/>
              <a:gd name="connsiteY10" fmla="*/ 5791200 h 5791201"/>
              <a:gd name="connsiteX11" fmla="*/ 0 w 11353800"/>
              <a:gd name="connsiteY11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11353800" y="0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/>
            <a:r>
              <a:rPr lang="en-US" dirty="0"/>
              <a:t>WEBSITE GOES HERE</a:t>
            </a:r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5092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91448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3EE4273-5B11-44D2-BB30-AB361AEA5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8012252 w 11353800"/>
              <a:gd name="connsiteY5" fmla="*/ 0 h 5791201"/>
              <a:gd name="connsiteX6" fmla="*/ 8012252 w 11353800"/>
              <a:gd name="connsiteY6" fmla="*/ 1892595 h 5791201"/>
              <a:gd name="connsiteX7" fmla="*/ 11353800 w 11353800"/>
              <a:gd name="connsiteY7" fmla="*/ 1892595 h 5791201"/>
              <a:gd name="connsiteX8" fmla="*/ 11353800 w 11353800"/>
              <a:gd name="connsiteY8" fmla="*/ 5791200 h 5791201"/>
              <a:gd name="connsiteX9" fmla="*/ 6662737 w 11353800"/>
              <a:gd name="connsiteY9" fmla="*/ 5791200 h 5791201"/>
              <a:gd name="connsiteX10" fmla="*/ 6662737 w 11353800"/>
              <a:gd name="connsiteY10" fmla="*/ 2531373 h 5791201"/>
              <a:gd name="connsiteX11" fmla="*/ 1 w 11353800"/>
              <a:gd name="connsiteY11" fmla="*/ 2531373 h 5791201"/>
              <a:gd name="connsiteX12" fmla="*/ 1 w 11353800"/>
              <a:gd name="connsiteY12" fmla="*/ 5791200 h 5791201"/>
              <a:gd name="connsiteX13" fmla="*/ 0 w 11353800"/>
              <a:gd name="connsiteY13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8012252" y="0"/>
                </a:lnTo>
                <a:lnTo>
                  <a:pt x="8012252" y="1892595"/>
                </a:lnTo>
                <a:lnTo>
                  <a:pt x="11353800" y="1892595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/>
            <a:r>
              <a:rPr lang="en-US" dirty="0"/>
              <a:t>WEBSITE GOES HERE</a:t>
            </a:r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anchor="b"/>
          <a:lstStyle/>
          <a:p>
            <a:r>
              <a:rPr lang="en-US" dirty="0"/>
              <a:t>TITLE GOES</a:t>
            </a:r>
            <a:br>
              <a:rPr lang="en-US" dirty="0"/>
            </a:br>
            <a:r>
              <a:rPr lang="en-US" dirty="0"/>
              <a:t>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A80A15A-88F2-2144-8707-F31DD26C52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>
            <a:normAutofit/>
          </a:bodyPr>
          <a:lstStyle>
            <a:lvl1pPr>
              <a:lnSpc>
                <a:spcPct val="150000"/>
              </a:lnSpc>
              <a:defRPr sz="1600" spc="0"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defRPr sz="1400" spc="0"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3pPr>
            <a:lvl4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4pPr>
            <a:lvl5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38368498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6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52578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/>
            <a:r>
              <a:rPr lang="en-US" dirty="0"/>
              <a:t>Caption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28E13-F6CA-9A4F-A3DD-2CEB2ED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hape 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 userDrawn="1"/>
        </p:nvSpPr>
        <p:spPr>
          <a:xfrm rot="16200000">
            <a:off x="-540747" y="4350527"/>
            <a:ext cx="1919693" cy="2846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1600" b="1" i="0" spc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MARGIE'S TRAVEL</a:t>
            </a:r>
          </a:p>
        </p:txBody>
      </p:sp>
      <p:sp>
        <p:nvSpPr>
          <p:cNvPr id="16" name="Shape 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419100" y="798384"/>
            <a:ext cx="1" cy="218880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7" name="Shape 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6CB4B4D-7CA3-9044-876B-883B54F8677D}" type="slidenum">
              <a:rPr lang="en-US" sz="1050" smtClean="0">
                <a:solidFill>
                  <a:schemeClr val="tx2"/>
                </a:solidFill>
              </a:rPr>
              <a:pPr algn="ctr"/>
              <a:t>‹#›</a:t>
            </a:fld>
            <a:endParaRPr lang="en-US" sz="1050" dirty="0">
              <a:solidFill>
                <a:schemeClr val="tx2"/>
              </a:solidFill>
            </a:endParaRPr>
          </a:p>
        </p:txBody>
      </p:sp>
      <p:sp>
        <p:nvSpPr>
          <p:cNvPr id="19" name="Shape 61">
            <a:extLst>
              <a:ext uri="{FF2B5EF4-FFF2-40B4-BE49-F238E27FC236}">
                <a16:creationId xmlns:a16="http://schemas.microsoft.com/office/drawing/2014/main" id="{B3E93633-ABFF-9C4A-BBE4-734B074DB938}"/>
              </a:ext>
            </a:extLst>
          </p:cNvPr>
          <p:cNvSpPr/>
          <p:nvPr userDrawn="1"/>
        </p:nvSpPr>
        <p:spPr>
          <a:xfrm>
            <a:off x="129758" y="5998559"/>
            <a:ext cx="537006" cy="71558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4400" b="1" i="0" spc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60" r:id="rId4"/>
    <p:sldLayoutId id="2147483670" r:id="rId5"/>
    <p:sldLayoutId id="2147483669" r:id="rId6"/>
    <p:sldLayoutId id="2147483664" r:id="rId7"/>
    <p:sldLayoutId id="2147483650" r:id="rId8"/>
    <p:sldLayoutId id="2147483653" r:id="rId9"/>
    <p:sldLayoutId id="2147483680" r:id="rId10"/>
    <p:sldLayoutId id="2147483678" r:id="rId11"/>
    <p:sldLayoutId id="2147483679" r:id="rId12"/>
    <p:sldLayoutId id="2147483672" r:id="rId13"/>
    <p:sldLayoutId id="2147483683" r:id="rId14"/>
    <p:sldLayoutId id="2147483675" r:id="rId15"/>
    <p:sldLayoutId id="2147483681" r:id="rId16"/>
    <p:sldLayoutId id="2147483682" r:id="rId17"/>
    <p:sldLayoutId id="2147483671" r:id="rId18"/>
    <p:sldLayoutId id="2147483677" r:id="rId19"/>
    <p:sldLayoutId id="2147483676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10" Type="http://schemas.microsoft.com/office/2007/relationships/hdphoto" Target="../media/hdphoto2.wdp"/><Relationship Id="rId4" Type="http://schemas.openxmlformats.org/officeDocument/2006/relationships/image" Target="../media/image6.jpe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CA3BA48-F34B-6346-ABF0-1EE5BC4F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0"/>
            <a:ext cx="11353800" cy="579120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801ABD-7339-4C70-82A3-696BE8EF1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79938"/>
            <a:ext cx="6548438" cy="2831323"/>
          </a:xfrm>
        </p:spPr>
        <p:txBody>
          <a:bodyPr/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BUS </a:t>
            </a: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GPS TRACKER</a:t>
            </a:r>
          </a:p>
        </p:txBody>
      </p:sp>
      <p:sp>
        <p:nvSpPr>
          <p:cNvPr id="7" name="Round Diagonal Corner Rectangle 6"/>
          <p:cNvSpPr/>
          <p:nvPr/>
        </p:nvSpPr>
        <p:spPr>
          <a:xfrm>
            <a:off x="248194" y="3513909"/>
            <a:ext cx="431075" cy="1972491"/>
          </a:xfrm>
          <a:prstGeom prst="round2DiagRect">
            <a:avLst/>
          </a:prstGeom>
          <a:solidFill>
            <a:schemeClr val="tx2">
              <a:lumMod val="95000"/>
              <a:lumOff val="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>
                    <a:lumMod val="50000"/>
                  </a:schemeClr>
                </a:solidFill>
              </a:ln>
              <a:solidFill>
                <a:schemeClr val="tx1">
                  <a:lumMod val="50000"/>
                </a:schemeClr>
              </a:solidFill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3FFECD9-7EE4-FCF7-2BDA-18724DC77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5895355"/>
              </p:ext>
            </p:extLst>
          </p:nvPr>
        </p:nvGraphicFramePr>
        <p:xfrm>
          <a:off x="838200" y="4500152"/>
          <a:ext cx="6548438" cy="170342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274219">
                  <a:extLst>
                    <a:ext uri="{9D8B030D-6E8A-4147-A177-3AD203B41FA5}">
                      <a16:colId xmlns:a16="http://schemas.microsoft.com/office/drawing/2014/main" val="1651993544"/>
                    </a:ext>
                  </a:extLst>
                </a:gridCol>
                <a:gridCol w="3274219">
                  <a:extLst>
                    <a:ext uri="{9D8B030D-6E8A-4147-A177-3AD203B41FA5}">
                      <a16:colId xmlns:a16="http://schemas.microsoft.com/office/drawing/2014/main" val="3284051488"/>
                    </a:ext>
                  </a:extLst>
                </a:gridCol>
              </a:tblGrid>
              <a:tr h="42585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REGISTER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986885"/>
                  </a:ext>
                </a:extLst>
              </a:tr>
              <a:tr h="425856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ANDREA WINIFRED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310623205010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979465"/>
                  </a:ext>
                </a:extLst>
              </a:tr>
              <a:tr h="425856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HARIHARAN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310623205044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0737179"/>
                  </a:ext>
                </a:extLst>
              </a:tr>
              <a:tr h="425856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HARISH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310623205049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44431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8062C3E-9B1A-1BF0-B9BD-B50B42E53AC6}"/>
              </a:ext>
            </a:extLst>
          </p:cNvPr>
          <p:cNvSpPr txBox="1"/>
          <p:nvPr/>
        </p:nvSpPr>
        <p:spPr>
          <a:xfrm>
            <a:off x="838200" y="0"/>
            <a:ext cx="9009529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SUBJECT NAME : </a:t>
            </a:r>
            <a:r>
              <a:rPr lang="en-US" sz="2200" b="1" u="sng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 ORIENTED SOFTWARE ENGINEERING</a:t>
            </a:r>
            <a:endParaRPr lang="en-US" sz="2200" b="1" u="sng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SUBJECT CODE : </a:t>
            </a:r>
            <a:r>
              <a:rPr lang="en-US" sz="2200" b="1" u="sng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231ITC402T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9A9C43-5E50-54A7-DF81-9DC2C341A2C3}"/>
              </a:ext>
            </a:extLst>
          </p:cNvPr>
          <p:cNvSpPr txBox="1"/>
          <p:nvPr/>
        </p:nvSpPr>
        <p:spPr>
          <a:xfrm>
            <a:off x="7641054" y="5898777"/>
            <a:ext cx="4413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200" b="1" dirty="0">
                <a:solidFill>
                  <a:srgbClr val="002060"/>
                </a:solidFill>
              </a:rPr>
              <a:t>DEPARTMENT OF </a:t>
            </a:r>
          </a:p>
          <a:p>
            <a:pPr algn="r"/>
            <a:r>
              <a:rPr lang="en-IN" sz="2200" b="1" dirty="0">
                <a:solidFill>
                  <a:srgbClr val="002060"/>
                </a:solidFill>
              </a:rPr>
              <a:t>INFORMATION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2439656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12FCB55E-59A0-A24E-82CA-C8675958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03" y="-283323"/>
            <a:ext cx="8011206" cy="139520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DA8123-7ECD-2A44-A629-7F2DB0D01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6991" y="1220622"/>
            <a:ext cx="7530185" cy="4637313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many colleges and universities, students and staff rely on the college bus system for daily transportation. However, a common issue faced by students is the </a:t>
            </a:r>
            <a:r>
              <a:rPr lang="en-US" sz="22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real-time tracking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about the buses, leading to </a:t>
            </a:r>
            <a:r>
              <a:rPr lang="en-US" sz="22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uncertainty about arrival times, delays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potential missed rides. The absence of an efficient tracking system can cause frustration, anxiety, and sometimes lead to students missing important classes or activities.</a:t>
            </a:r>
          </a:p>
          <a:p>
            <a:pPr algn="just">
              <a:lnSpc>
                <a:spcPct val="10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 need for a </a:t>
            </a:r>
            <a:r>
              <a:rPr lang="en-US" sz="22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reliable and user-friendly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that provides </a:t>
            </a:r>
            <a:r>
              <a:rPr lang="en-US" sz="22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tracking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college buses, allowing students and staff to monitor the </a:t>
            </a:r>
            <a:r>
              <a:rPr lang="en-US" sz="22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 locations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estimated arrival times, and any potential delays. This would enhance the overall commuting experience, improve </a:t>
            </a:r>
            <a:r>
              <a:rPr lang="en-US" sz="22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management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ensure </a:t>
            </a:r>
            <a:r>
              <a:rPr lang="en-US" sz="22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smoother coordination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students and the bus service.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200" dirty="0"/>
          </a:p>
        </p:txBody>
      </p:sp>
      <p:sp>
        <p:nvSpPr>
          <p:cNvPr id="8" name="Round Diagonal Corner Rectangle 7"/>
          <p:cNvSpPr/>
          <p:nvPr/>
        </p:nvSpPr>
        <p:spPr>
          <a:xfrm>
            <a:off x="248194" y="3513909"/>
            <a:ext cx="431075" cy="1972491"/>
          </a:xfrm>
          <a:prstGeom prst="round2DiagRect">
            <a:avLst/>
          </a:prstGeom>
          <a:solidFill>
            <a:schemeClr val="tx2">
              <a:lumMod val="95000"/>
              <a:lumOff val="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>
                    <a:lumMod val="50000"/>
                  </a:schemeClr>
                </a:solidFill>
              </a:ln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92CF29-8605-490F-F5FA-E29636C88737}"/>
              </a:ext>
            </a:extLst>
          </p:cNvPr>
          <p:cNvSpPr/>
          <p:nvPr/>
        </p:nvSpPr>
        <p:spPr>
          <a:xfrm>
            <a:off x="10488706" y="1628254"/>
            <a:ext cx="1255058" cy="1093694"/>
          </a:xfrm>
          <a:prstGeom prst="rect">
            <a:avLst/>
          </a:prstGeom>
          <a:noFill/>
          <a:ln w="28575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FE2815-7268-8C5E-614B-0D0A7CAD49E7}"/>
              </a:ext>
            </a:extLst>
          </p:cNvPr>
          <p:cNvSpPr/>
          <p:nvPr/>
        </p:nvSpPr>
        <p:spPr>
          <a:xfrm>
            <a:off x="8540327" y="1730188"/>
            <a:ext cx="663388" cy="609600"/>
          </a:xfrm>
          <a:prstGeom prst="rect">
            <a:avLst/>
          </a:prstGeom>
          <a:noFill/>
          <a:ln w="28575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7CF206-A3F8-CABE-0912-F604B41FCBFB}"/>
              </a:ext>
            </a:extLst>
          </p:cNvPr>
          <p:cNvSpPr/>
          <p:nvPr/>
        </p:nvSpPr>
        <p:spPr>
          <a:xfrm>
            <a:off x="8982671" y="4541784"/>
            <a:ext cx="788858" cy="666710"/>
          </a:xfrm>
          <a:prstGeom prst="rect">
            <a:avLst/>
          </a:prstGeom>
          <a:noFill/>
          <a:ln w="28575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Placeholder 4">
            <a:extLst>
              <a:ext uri="{FF2B5EF4-FFF2-40B4-BE49-F238E27FC236}">
                <a16:creationId xmlns:a16="http://schemas.microsoft.com/office/drawing/2014/main" id="{676F7CF5-FEC3-A7EE-AB10-7163485D8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71" y="2494508"/>
            <a:ext cx="3711317" cy="2274716"/>
          </a:xfrm>
          <a:custGeom>
            <a:avLst/>
            <a:gdLst>
              <a:gd name="connsiteX0" fmla="*/ 1503648 w 9969194"/>
              <a:gd name="connsiteY0" fmla="*/ 0 h 13763703"/>
              <a:gd name="connsiteX1" fmla="*/ 5527552 w 9969194"/>
              <a:gd name="connsiteY1" fmla="*/ 0 h 13763703"/>
              <a:gd name="connsiteX2" fmla="*/ 5527552 w 9969194"/>
              <a:gd name="connsiteY2" fmla="*/ 1227909 h 13763703"/>
              <a:gd name="connsiteX3" fmla="*/ 7022614 w 9969194"/>
              <a:gd name="connsiteY3" fmla="*/ 1227909 h 13763703"/>
              <a:gd name="connsiteX4" fmla="*/ 7022614 w 9969194"/>
              <a:gd name="connsiteY4" fmla="*/ 2794727 h 13763703"/>
              <a:gd name="connsiteX5" fmla="*/ 9969194 w 9969194"/>
              <a:gd name="connsiteY5" fmla="*/ 2794727 h 13763703"/>
              <a:gd name="connsiteX6" fmla="*/ 9969194 w 9969194"/>
              <a:gd name="connsiteY6" fmla="*/ 5957026 h 13763703"/>
              <a:gd name="connsiteX7" fmla="*/ 8950610 w 9969194"/>
              <a:gd name="connsiteY7" fmla="*/ 5957026 h 13763703"/>
              <a:gd name="connsiteX8" fmla="*/ 8950610 w 9969194"/>
              <a:gd name="connsiteY8" fmla="*/ 12565789 h 13763703"/>
              <a:gd name="connsiteX9" fmla="*/ 1869952 w 9969194"/>
              <a:gd name="connsiteY9" fmla="*/ 12565789 h 13763703"/>
              <a:gd name="connsiteX10" fmla="*/ 1869952 w 9969194"/>
              <a:gd name="connsiteY10" fmla="*/ 13763703 h 13763703"/>
              <a:gd name="connsiteX11" fmla="*/ 0 w 9969194"/>
              <a:gd name="connsiteY11" fmla="*/ 13763703 h 13763703"/>
              <a:gd name="connsiteX12" fmla="*/ 0 w 9969194"/>
              <a:gd name="connsiteY12" fmla="*/ 12096207 h 13763703"/>
              <a:gd name="connsiteX13" fmla="*/ 1503648 w 9969194"/>
              <a:gd name="connsiteY13" fmla="*/ 12096207 h 13763703"/>
              <a:gd name="connsiteX14" fmla="*/ 1503648 w 9969194"/>
              <a:gd name="connsiteY14" fmla="*/ 5147401 h 13763703"/>
              <a:gd name="connsiteX15" fmla="*/ 6808482 w 9969194"/>
              <a:gd name="connsiteY15" fmla="*/ 5147401 h 13763703"/>
              <a:gd name="connsiteX16" fmla="*/ 6808482 w 9969194"/>
              <a:gd name="connsiteY16" fmla="*/ 3088415 h 13763703"/>
              <a:gd name="connsiteX17" fmla="*/ 5160598 w 9969194"/>
              <a:gd name="connsiteY17" fmla="*/ 3088415 h 13763703"/>
              <a:gd name="connsiteX18" fmla="*/ 5160598 w 9969194"/>
              <a:gd name="connsiteY18" fmla="*/ 1436915 h 13763703"/>
              <a:gd name="connsiteX19" fmla="*/ 1503648 w 9969194"/>
              <a:gd name="connsiteY19" fmla="*/ 1436915 h 1376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69194" h="13763703">
                <a:moveTo>
                  <a:pt x="1503648" y="0"/>
                </a:moveTo>
                <a:lnTo>
                  <a:pt x="5527552" y="0"/>
                </a:lnTo>
                <a:lnTo>
                  <a:pt x="5527552" y="1227909"/>
                </a:lnTo>
                <a:lnTo>
                  <a:pt x="7022614" y="1227909"/>
                </a:lnTo>
                <a:lnTo>
                  <a:pt x="7022614" y="2794727"/>
                </a:lnTo>
                <a:lnTo>
                  <a:pt x="9969194" y="2794727"/>
                </a:lnTo>
                <a:lnTo>
                  <a:pt x="9969194" y="5957026"/>
                </a:lnTo>
                <a:lnTo>
                  <a:pt x="8950610" y="5957026"/>
                </a:lnTo>
                <a:lnTo>
                  <a:pt x="8950610" y="12565789"/>
                </a:lnTo>
                <a:lnTo>
                  <a:pt x="1869952" y="12565789"/>
                </a:lnTo>
                <a:lnTo>
                  <a:pt x="1869952" y="13763703"/>
                </a:lnTo>
                <a:lnTo>
                  <a:pt x="0" y="13763703"/>
                </a:lnTo>
                <a:lnTo>
                  <a:pt x="0" y="12096207"/>
                </a:lnTo>
                <a:lnTo>
                  <a:pt x="1503648" y="12096207"/>
                </a:lnTo>
                <a:lnTo>
                  <a:pt x="1503648" y="5147401"/>
                </a:lnTo>
                <a:lnTo>
                  <a:pt x="6808482" y="5147401"/>
                </a:lnTo>
                <a:lnTo>
                  <a:pt x="6808482" y="3088415"/>
                </a:lnTo>
                <a:lnTo>
                  <a:pt x="5160598" y="3088415"/>
                </a:lnTo>
                <a:lnTo>
                  <a:pt x="5160598" y="1436915"/>
                </a:lnTo>
                <a:lnTo>
                  <a:pt x="1503648" y="1436915"/>
                </a:lnTo>
                <a:close/>
              </a:path>
            </a:pathLst>
          </a:cu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F5722F1-9396-5CDB-39A5-3536CF6C90F2}"/>
              </a:ext>
            </a:extLst>
          </p:cNvPr>
          <p:cNvSpPr/>
          <p:nvPr/>
        </p:nvSpPr>
        <p:spPr>
          <a:xfrm>
            <a:off x="10152529" y="5474774"/>
            <a:ext cx="672353" cy="627267"/>
          </a:xfrm>
          <a:prstGeom prst="rect">
            <a:avLst/>
          </a:prstGeom>
          <a:noFill/>
          <a:ln w="28575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ECC811-ED01-C1AE-7596-90E171FD08D1}"/>
              </a:ext>
            </a:extLst>
          </p:cNvPr>
          <p:cNvSpPr/>
          <p:nvPr/>
        </p:nvSpPr>
        <p:spPr>
          <a:xfrm>
            <a:off x="11403142" y="6191290"/>
            <a:ext cx="788858" cy="666710"/>
          </a:xfrm>
          <a:prstGeom prst="rect">
            <a:avLst/>
          </a:prstGeom>
          <a:noFill/>
          <a:ln w="28575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0EF9FC-A9BB-1F52-FCF6-55620B0AF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067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1" grpId="0" build="p"/>
      <p:bldP spid="3" grpId="0" animBg="1"/>
      <p:bldP spid="4" grpId="0" animBg="1"/>
      <p:bldP spid="5" grpId="0" animBg="1"/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67182A4-D17D-4F6A-B389-045E096E8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731" y="-46047"/>
            <a:ext cx="10515600" cy="1325563"/>
          </a:xfrm>
        </p:spPr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16" name="Round Diagonal Corner Rectangle 15"/>
          <p:cNvSpPr/>
          <p:nvPr/>
        </p:nvSpPr>
        <p:spPr>
          <a:xfrm>
            <a:off x="248194" y="3513909"/>
            <a:ext cx="431075" cy="1972491"/>
          </a:xfrm>
          <a:prstGeom prst="round2DiagRect">
            <a:avLst/>
          </a:prstGeom>
          <a:solidFill>
            <a:schemeClr val="tx2">
              <a:lumMod val="95000"/>
              <a:lumOff val="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>
                    <a:lumMod val="50000"/>
                  </a:schemeClr>
                </a:solidFill>
              </a:ln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6C184A-D846-F0BD-7D1E-3E289AF90F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A662F1-84F4-13EE-F591-B8CD4799C4E1}"/>
              </a:ext>
            </a:extLst>
          </p:cNvPr>
          <p:cNvSpPr txBox="1"/>
          <p:nvPr/>
        </p:nvSpPr>
        <p:spPr>
          <a:xfrm>
            <a:off x="679269" y="2429435"/>
            <a:ext cx="11264537" cy="116541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E264A44-7748-3D15-0760-16414109E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937" y="1102660"/>
            <a:ext cx="11264536" cy="5755340"/>
          </a:xfrm>
        </p:spPr>
        <p:txBody>
          <a:bodyPr numCol="2">
            <a:noAutofit/>
          </a:bodyPr>
          <a:lstStyle/>
          <a:p>
            <a:pPr marL="685800" indent="-685800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CONSTRAINTS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Accuracy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Limitations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 &amp; Power Consumption</a:t>
            </a:r>
          </a:p>
          <a:p>
            <a:pPr lvl="3"/>
            <a:endParaRPr lang="en-IN" sz="2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-685800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CONSTRAINTS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Latency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Storage</a:t>
            </a:r>
          </a:p>
          <a:p>
            <a:pPr marL="685800" indent="-685800">
              <a:buFont typeface="Wingdings" panose="05000000000000000000" pitchFamily="2" charset="2"/>
              <a:buChar char="Ø"/>
            </a:pPr>
            <a:endParaRPr lang="en-IN" sz="2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-685800">
              <a:buFont typeface="Wingdings" panose="05000000000000000000" pitchFamily="2" charset="2"/>
              <a:buChar char="Ø"/>
            </a:pPr>
            <a:endParaRPr lang="en-IN" sz="2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-685800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CONSTRAINTS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Privacy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Role-Based Access Control</a:t>
            </a:r>
          </a:p>
          <a:p>
            <a:pPr lvl="3"/>
            <a:endParaRPr lang="en-IN" sz="2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-685800">
              <a:buFont typeface="Wingdings" panose="05000000000000000000" pitchFamily="2" charset="2"/>
              <a:buChar char="Ø"/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CONSTRAINTS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Internet Dependency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 Compatibility</a:t>
            </a:r>
          </a:p>
          <a:p>
            <a:pPr marL="2057400" lvl="3" indent="-685800">
              <a:buFont typeface="Wingdings" panose="05000000000000000000" pitchFamily="2" charset="2"/>
              <a:buChar char="v"/>
            </a:pPr>
            <a:r>
              <a:rPr lang="en-IN" sz="2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Constraints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A54C63C-808D-E7E9-CB67-BCC3B14B5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6315" y="264430"/>
            <a:ext cx="1676459" cy="16764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055" name="Picture 7" descr="Low Latency: what makes 5G different | Reply">
            <a:extLst>
              <a:ext uri="{FF2B5EF4-FFF2-40B4-BE49-F238E27FC236}">
                <a16:creationId xmlns:a16="http://schemas.microsoft.com/office/drawing/2014/main" id="{7487DBD7-E5D8-4DBB-F670-9350B2330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353" y="5486400"/>
            <a:ext cx="2804590" cy="1577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9" name="Picture 11" descr="Image result for Scalability Clip Art">
            <a:extLst>
              <a:ext uri="{FF2B5EF4-FFF2-40B4-BE49-F238E27FC236}">
                <a16:creationId xmlns:a16="http://schemas.microsoft.com/office/drawing/2014/main" id="{96E5C8E5-5AF9-44A2-15AB-D89A1B343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861" y="2429435"/>
            <a:ext cx="881343" cy="88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1" name="Picture 13" descr="How to Determine What Data Privacy Security Controls Your Business ...">
            <a:extLst>
              <a:ext uri="{FF2B5EF4-FFF2-40B4-BE49-F238E27FC236}">
                <a16:creationId xmlns:a16="http://schemas.microsoft.com/office/drawing/2014/main" id="{4B53B942-344C-89FB-B140-41327AE88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0763" y="439878"/>
            <a:ext cx="2097477" cy="13978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3" name="Picture 15" descr="Economic Cost - Definition, Examples and Calculation | Marketing91">
            <a:extLst>
              <a:ext uri="{FF2B5EF4-FFF2-40B4-BE49-F238E27FC236}">
                <a16:creationId xmlns:a16="http://schemas.microsoft.com/office/drawing/2014/main" id="{ACB9AF3C-61F8-87B2-ACA8-56F3F09D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4682" y="5177220"/>
            <a:ext cx="1362635" cy="13626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17" descr="Internet Stock Illustrations. 2,895,692 Internet clip art images - Clip ...">
            <a:extLst>
              <a:ext uri="{FF2B5EF4-FFF2-40B4-BE49-F238E27FC236}">
                <a16:creationId xmlns:a16="http://schemas.microsoft.com/office/drawing/2014/main" id="{43AE7A9B-84AA-DEB1-7C68-65278A5E3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1107" y="3594241"/>
            <a:ext cx="1416448" cy="1396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3" name="Picture 25" descr="Time Tracking Icon at Vectorified.com | Collection of Time Tracking ...">
            <a:extLst>
              <a:ext uri="{FF2B5EF4-FFF2-40B4-BE49-F238E27FC236}">
                <a16:creationId xmlns:a16="http://schemas.microsoft.com/office/drawing/2014/main" id="{2AFAB1A9-8596-5C9A-BE8E-81E1D20A9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164" b="89851" l="9916" r="89873">
                        <a14:foregroundMark x1="54852" y1="7761" x2="77215" y2="19403"/>
                        <a14:foregroundMark x1="77215" y1="19403" x2="82489" y2="42985"/>
                        <a14:foregroundMark x1="82489" y1="42985" x2="80380" y2="73134"/>
                        <a14:foregroundMark x1="80380" y1="73134" x2="68776" y2="91045"/>
                        <a14:foregroundMark x1="68776" y1="91045" x2="54008" y2="99701"/>
                        <a14:foregroundMark x1="54008" y1="99701" x2="38397" y2="98209"/>
                        <a14:foregroundMark x1="38397" y1="98209" x2="23207" y2="81791"/>
                        <a14:foregroundMark x1="23207" y1="81791" x2="18565" y2="49552"/>
                        <a14:foregroundMark x1="18565" y1="49552" x2="20253" y2="25970"/>
                        <a14:foregroundMark x1="20253" y1="25970" x2="36709" y2="9254"/>
                        <a14:foregroundMark x1="36709" y1="9254" x2="52321" y2="7164"/>
                        <a14:foregroundMark x1="52321" y1="7164" x2="54430" y2="7761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399" y="2532297"/>
            <a:ext cx="2537535" cy="179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5310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248194" y="3513909"/>
            <a:ext cx="431075" cy="1972491"/>
          </a:xfrm>
          <a:prstGeom prst="round2DiagRect">
            <a:avLst/>
          </a:prstGeom>
          <a:solidFill>
            <a:schemeClr val="tx2">
              <a:lumMod val="95000"/>
              <a:lumOff val="5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tx1">
                    <a:lumMod val="50000"/>
                  </a:schemeClr>
                </a:solidFill>
              </a:ln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8FC487-8958-B66E-46DF-AF8DCB01C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8070" y="833120"/>
            <a:ext cx="8322470" cy="6024880"/>
          </a:xfrm>
          <a:prstGeom prst="rect">
            <a:avLst/>
          </a:prstGeom>
        </p:spPr>
      </p:pic>
      <p:sp>
        <p:nvSpPr>
          <p:cNvPr id="10" name="Title 7">
            <a:extLst>
              <a:ext uri="{FF2B5EF4-FFF2-40B4-BE49-F238E27FC236}">
                <a16:creationId xmlns:a16="http://schemas.microsoft.com/office/drawing/2014/main" id="{DFC367FA-1199-35FA-AF38-43EC44B25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6180" y="-481033"/>
            <a:ext cx="7936180" cy="1880771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 REQUIREMENTS</a:t>
            </a:r>
          </a:p>
        </p:txBody>
      </p:sp>
    </p:spTree>
    <p:extLst>
      <p:ext uri="{BB962C8B-B14F-4D97-AF65-F5344CB8AC3E}">
        <p14:creationId xmlns:p14="http://schemas.microsoft.com/office/powerpoint/2010/main" val="2794892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8646930_Travel presentation_AAS_v4" id="{69A0B7D3-DFC2-4DF4-94EE-39D7101E6D25}" vid="{C2C8F544-DED4-470E-87EA-91DC811D31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FE2D894-9887-4C6E-B664-EB7E082F34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2A67AA4-7A39-4D54-84CA-5821BEF7F7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DE6D2A-0A40-4DAB-B8AE-656243D6AB33}">
  <ds:schemaRefs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purl.org/dc/dcmitype/"/>
    <ds:schemaRef ds:uri="http://purl.org/dc/terms/"/>
    <ds:schemaRef ds:uri="71af3243-3dd4-4a8d-8c0d-dd76da1f02a5"/>
    <ds:schemaRef ds:uri="16c05727-aa75-4e4a-9b5f-8a80a1165891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Travel presentation</Template>
  <TotalTime>0</TotalTime>
  <Words>206</Words>
  <Application>Microsoft Office PowerPoint</Application>
  <PresentationFormat>Widescreen</PresentationFormat>
  <Paragraphs>40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Gill Sans MT</vt:lpstr>
      <vt:lpstr>Gill Sans Nova Light</vt:lpstr>
      <vt:lpstr>Helvetica Light</vt:lpstr>
      <vt:lpstr>Times New Roman</vt:lpstr>
      <vt:lpstr>Wingdings</vt:lpstr>
      <vt:lpstr>Office Theme</vt:lpstr>
      <vt:lpstr>COLLEGE BUS  GPS TRACKER</vt:lpstr>
      <vt:lpstr>PROBLEM STATEMENT</vt:lpstr>
      <vt:lpstr>CONSTRAINTS</vt:lpstr>
      <vt:lpstr>TOOL REQUIREMENTS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2025-01-29T14:47:34Z</dcterms:created>
  <dcterms:modified xsi:type="dcterms:W3CDTF">2025-01-29T19:03:23Z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